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12"/>
  </p:notesMasterIdLst>
  <p:sldIdLst>
    <p:sldId id="262" r:id="rId2"/>
    <p:sldId id="270" r:id="rId3"/>
    <p:sldId id="263" r:id="rId4"/>
    <p:sldId id="275" r:id="rId5"/>
    <p:sldId id="264" r:id="rId6"/>
    <p:sldId id="276" r:id="rId7"/>
    <p:sldId id="279" r:id="rId8"/>
    <p:sldId id="265" r:id="rId9"/>
    <p:sldId id="280" r:id="rId10"/>
    <p:sldId id="274" r:id="rId11"/>
  </p:sldIdLst>
  <p:sldSz cx="9144000" cy="6858000" type="screen4x3"/>
  <p:notesSz cx="7010400" cy="92964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5F5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k-S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sk-S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k-S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263FA51-C77D-45CF-B46E-A9F344F82786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22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6F3C-910E-4C9A-BAC2-79A1C29B7A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00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676628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10207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22549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69351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97495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896-9C4D-4C8D-B9F8-8BF703C878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040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F253-84BF-4947-936A-77EE2C9CD5D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93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4860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1BDF-BE57-419C-88B8-A44BDF82C68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166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CDCB-CAC7-438A-AE15-75918C0D97A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1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A793-E863-46CD-B536-967521C1272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45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7805-B8F3-4157-B338-F2454714305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81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BD87-4C1B-427B-AA34-D44FE50F3E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8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B730-AD1D-4F59-9B7C-CC8F978D5BF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70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8E-C0F1-44FE-AFEA-15CD262416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3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Autor: L.Juhás  Dátum:11.12.2006             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BC91E6-9AE2-4A68-A55C-7C1393FA2E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9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rezort-skolstva-podpori-sportovu-infrastrukturu-na-slovensku-sumou-325-mil-eu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683568" y="408879"/>
            <a:ext cx="7776864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1"/>
                </a:solidFill>
              </a:rPr>
              <a:t>Atletický štadión so 400 m okruhom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03848" y="5364505"/>
            <a:ext cx="4536504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dk1"/>
                </a:solidFill>
              </a:rPr>
              <a:t>6. ZŠ M. Rázusa ZVOLEN</a:t>
            </a:r>
            <a:endParaRPr lang="en-US" sz="3200" b="1" dirty="0">
              <a:solidFill>
                <a:schemeClr val="dk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/>
          <a:srcRect b="10483"/>
          <a:stretch/>
        </p:blipFill>
        <p:spPr>
          <a:xfrm rot="21132088">
            <a:off x="973864" y="1371437"/>
            <a:ext cx="5836716" cy="36152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404664"/>
            <a:ext cx="187220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i="1" u="sng" dirty="0" smtClean="0"/>
              <a:t>Na záver</a:t>
            </a:r>
            <a:endParaRPr lang="en-US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1547664" y="2852936"/>
            <a:ext cx="583264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Hľadajme cesty k riešeniu a ako niečo vybudovať,</a:t>
            </a:r>
          </a:p>
          <a:p>
            <a:pPr algn="ctr"/>
            <a:r>
              <a:rPr lang="sk-SK" sz="2000" dirty="0" smtClean="0"/>
              <a:t> NIE cesty ako sa to nedá!!!</a:t>
            </a:r>
            <a:endParaRPr lang="sk-SK" sz="4000" dirty="0" smtClean="0">
              <a:latin typeface="Monotype Corsiva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99592" y="4077072"/>
            <a:ext cx="6984776" cy="138499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Podporte rekonštrukciu atletického štadiónu so 400 m okruhom na Zlatom potoku.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843808" y="5755903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Ďakujeme</a:t>
            </a:r>
            <a:endParaRPr lang="sk-SK" sz="4400" dirty="0"/>
          </a:p>
        </p:txBody>
      </p:sp>
      <p:sp>
        <p:nvSpPr>
          <p:cNvPr id="3" name="BlokTextu 2"/>
          <p:cNvSpPr txBox="1"/>
          <p:nvPr/>
        </p:nvSpPr>
        <p:spPr>
          <a:xfrm>
            <a:off x="1835696" y="980728"/>
            <a:ext cx="53285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600" dirty="0" smtClean="0"/>
              <a:t>Ako </a:t>
            </a:r>
            <a:r>
              <a:rPr lang="sk-SK" sz="3600" dirty="0" smtClean="0"/>
              <a:t>môžete </a:t>
            </a:r>
            <a:r>
              <a:rPr lang="sk-SK" sz="3600" dirty="0" smtClean="0"/>
              <a:t>prispieť Vy?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22" y="1303893"/>
            <a:ext cx="1454718" cy="114437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038592" y="1737390"/>
            <a:ext cx="4850792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1B25F5"/>
                </a:solidFill>
              </a:rPr>
              <a:t>Príďte aj vy na rokovanie mestského zastupiteľstva 30.10.2017 o 13.00 na Mestský úrad podporiť túto myšlienku.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539552" y="476672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Nový areál so 400 m bežeckým okruhom a </a:t>
            </a:r>
            <a:r>
              <a:rPr lang="sk-SK" sz="2000" b="1" i="1" dirty="0" err="1" smtClean="0"/>
              <a:t>atl</a:t>
            </a:r>
            <a:r>
              <a:rPr lang="sk-SK" sz="2000" b="1" i="1" dirty="0" smtClean="0"/>
              <a:t>. </a:t>
            </a:r>
            <a:r>
              <a:rPr lang="sk-SK" sz="2000" b="1" i="1" dirty="0"/>
              <a:t>s</a:t>
            </a:r>
            <a:r>
              <a:rPr lang="sk-SK" sz="2000" b="1" i="1" dirty="0" smtClean="0"/>
              <a:t>ektormi.</a:t>
            </a:r>
            <a:endParaRPr lang="en-US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071467"/>
            <a:ext cx="1828800" cy="14573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45" y="1314033"/>
            <a:ext cx="7840268" cy="35652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157192"/>
            <a:ext cx="2200275" cy="13716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419872" y="55172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RADOSŤ</a:t>
            </a:r>
            <a:endParaRPr lang="sk-SK" sz="28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9552" y="476672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Prečo sme tu – sklamanie z postupu mestského zastupiteľstva.</a:t>
            </a:r>
            <a:endParaRPr lang="en-US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163225"/>
            <a:ext cx="1239391" cy="11855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56" y="1052736"/>
            <a:ext cx="7768260" cy="3532459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>
            <a:off x="4067944" y="4365104"/>
            <a:ext cx="720080" cy="252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4111575" y="4365105"/>
            <a:ext cx="619696" cy="252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599407" y="4761149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B25F5"/>
                </a:solidFill>
              </a:rPr>
              <a:t>??? cca 300 m ???</a:t>
            </a:r>
            <a:endParaRPr lang="sk-SK" dirty="0">
              <a:solidFill>
                <a:srgbClr val="1B25F5"/>
              </a:solidFill>
            </a:endParaRPr>
          </a:p>
        </p:txBody>
      </p:sp>
      <p:sp>
        <p:nvSpPr>
          <p:cNvPr id="16" name="Bublina v tvare zaobleného obdĺžnika 15"/>
          <p:cNvSpPr/>
          <p:nvPr/>
        </p:nvSpPr>
        <p:spPr>
          <a:xfrm>
            <a:off x="755576" y="4846849"/>
            <a:ext cx="1167383" cy="670383"/>
          </a:xfrm>
          <a:prstGeom prst="wedgeRoundRectCallout">
            <a:avLst>
              <a:gd name="adj1" fmla="val 163438"/>
              <a:gd name="adj2" fmla="val 437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Chýba mi len 100 m</a:t>
            </a:r>
            <a:endParaRPr lang="sk-SK" sz="1400" dirty="0"/>
          </a:p>
        </p:txBody>
      </p:sp>
      <p:sp>
        <p:nvSpPr>
          <p:cNvPr id="19" name="Bublina v tvare zaobleného obdĺžnika 18"/>
          <p:cNvSpPr/>
          <p:nvPr/>
        </p:nvSpPr>
        <p:spPr>
          <a:xfrm>
            <a:off x="624599" y="5587881"/>
            <a:ext cx="2160240" cy="1114737"/>
          </a:xfrm>
          <a:prstGeom prst="wedgeRoundRectCallout">
            <a:avLst>
              <a:gd name="adj1" fmla="val 67465"/>
              <a:gd name="adj2" fmla="val -46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rgbClr val="FF0000"/>
                </a:solidFill>
              </a:rPr>
              <a:t>Prečo poslanci  mesta nehľadajú riešenia ako projekt realizovať?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1434" y="4761149"/>
            <a:ext cx="1108263" cy="1042032"/>
          </a:xfrm>
          <a:prstGeom prst="rect">
            <a:avLst/>
          </a:prstGeom>
        </p:spPr>
      </p:pic>
      <p:sp>
        <p:nvSpPr>
          <p:cNvPr id="12" name="Bublina v tvare zaobleného obdĺžnika 11"/>
          <p:cNvSpPr/>
          <p:nvPr/>
        </p:nvSpPr>
        <p:spPr>
          <a:xfrm>
            <a:off x="5076056" y="4751346"/>
            <a:ext cx="2179082" cy="1053918"/>
          </a:xfrm>
          <a:prstGeom prst="wedgeRoundRectCallout">
            <a:avLst>
              <a:gd name="adj1" fmla="val -92054"/>
              <a:gd name="adj2" fmla="val 9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Prečo rušia uznesenie o použití </a:t>
            </a:r>
            <a:r>
              <a:rPr lang="sk-SK" sz="1400" dirty="0" smtClean="0">
                <a:solidFill>
                  <a:srgbClr val="FF0000"/>
                </a:solidFill>
              </a:rPr>
              <a:t>483 000€ </a:t>
            </a:r>
          </a:p>
          <a:p>
            <a:pPr algn="ctr"/>
            <a:r>
              <a:rPr lang="sk-SK" sz="1400" dirty="0" smtClean="0"/>
              <a:t>z odpredaja </a:t>
            </a:r>
            <a:r>
              <a:rPr lang="sk-SK" sz="1400" dirty="0" smtClean="0"/>
              <a:t>pozemkov pod Stop </a:t>
            </a:r>
            <a:r>
              <a:rPr lang="sk-SK" sz="1400" dirty="0" err="1" smtClean="0"/>
              <a:t>shopom</a:t>
            </a:r>
            <a:r>
              <a:rPr lang="sk-SK" sz="1400" dirty="0" smtClean="0"/>
              <a:t> </a:t>
            </a:r>
            <a:r>
              <a:rPr lang="sk-SK" sz="1400" dirty="0" smtClean="0"/>
              <a:t>na 400 m areál.</a:t>
            </a:r>
            <a:endParaRPr lang="sk-SK" sz="1400" dirty="0"/>
          </a:p>
        </p:txBody>
      </p:sp>
      <p:sp>
        <p:nvSpPr>
          <p:cNvPr id="14" name="Bublina v tvare zaobleného obdĺžnika 13"/>
          <p:cNvSpPr/>
          <p:nvPr/>
        </p:nvSpPr>
        <p:spPr>
          <a:xfrm>
            <a:off x="5070312" y="5803181"/>
            <a:ext cx="1719808" cy="684135"/>
          </a:xfrm>
          <a:prstGeom prst="wedgeRoundRectCallout">
            <a:avLst>
              <a:gd name="adj1" fmla="val -98966"/>
              <a:gd name="adj2" fmla="val -100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Kde je zvyšných </a:t>
            </a:r>
          </a:p>
          <a:p>
            <a:pPr algn="ctr"/>
            <a:r>
              <a:rPr lang="sk-SK" sz="1400" dirty="0" smtClean="0">
                <a:solidFill>
                  <a:srgbClr val="FF0000"/>
                </a:solidFill>
              </a:rPr>
              <a:t>133 000€ </a:t>
            </a:r>
            <a:r>
              <a:rPr lang="sk-SK" sz="1400" dirty="0" smtClean="0"/>
              <a:t>?</a:t>
            </a:r>
            <a:endParaRPr lang="sk-SK" sz="1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9552" y="476672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Sklamanie z postupu mestského zastupiteľstva.</a:t>
            </a:r>
            <a:endParaRPr lang="en-US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592700"/>
            <a:ext cx="1239391" cy="11855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/>
          <a:srcRect t="92502"/>
          <a:stretch/>
        </p:blipFill>
        <p:spPr>
          <a:xfrm>
            <a:off x="548156" y="1124744"/>
            <a:ext cx="7840268" cy="252835"/>
          </a:xfrm>
          <a:prstGeom prst="rect">
            <a:avLst/>
          </a:prstGeom>
        </p:spPr>
      </p:pic>
      <p:cxnSp>
        <p:nvCxnSpPr>
          <p:cNvPr id="4" name="Rovná spojnica 3"/>
          <p:cNvCxnSpPr/>
          <p:nvPr/>
        </p:nvCxnSpPr>
        <p:spPr>
          <a:xfrm>
            <a:off x="4067944" y="1124744"/>
            <a:ext cx="720080" cy="252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4111575" y="1124745"/>
            <a:ext cx="619696" cy="252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3275856" y="15535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1B25F5"/>
                </a:solidFill>
              </a:rPr>
              <a:t>??? cca 300 m ???</a:t>
            </a:r>
            <a:endParaRPr lang="sk-SK" dirty="0">
              <a:solidFill>
                <a:srgbClr val="1B25F5"/>
              </a:solidFill>
            </a:endParaRPr>
          </a:p>
        </p:txBody>
      </p:sp>
      <p:sp>
        <p:nvSpPr>
          <p:cNvPr id="3" name="Bublina v tvare zaobleného obdĺžnika 2"/>
          <p:cNvSpPr/>
          <p:nvPr/>
        </p:nvSpPr>
        <p:spPr>
          <a:xfrm>
            <a:off x="395536" y="1977050"/>
            <a:ext cx="7920880" cy="3108134"/>
          </a:xfrm>
          <a:prstGeom prst="wedgeRoundRectCallout">
            <a:avLst>
              <a:gd name="adj1" fmla="val 6162"/>
              <a:gd name="adj2" fmla="val 70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 meste Zvolen </a:t>
            </a:r>
            <a:r>
              <a:rPr lang="sk-SK" b="1" dirty="0" smtClean="0">
                <a:solidFill>
                  <a:srgbClr val="FF0000"/>
                </a:solidFill>
              </a:rPr>
              <a:t>sú len 2 lokality </a:t>
            </a:r>
            <a:r>
              <a:rPr lang="sk-SK" dirty="0" smtClean="0"/>
              <a:t>kde je možné vybudovať 400 m dráhu:</a:t>
            </a:r>
          </a:p>
          <a:p>
            <a:pPr algn="ctr"/>
            <a:r>
              <a:rPr lang="sk-SK" dirty="0" smtClean="0">
                <a:solidFill>
                  <a:srgbClr val="1B25F5"/>
                </a:solidFill>
              </a:rPr>
              <a:t>6. ZŠ M. Rázusa + </a:t>
            </a:r>
            <a:r>
              <a:rPr lang="sk-SK" dirty="0" smtClean="0">
                <a:solidFill>
                  <a:srgbClr val="C00000"/>
                </a:solidFill>
              </a:rPr>
              <a:t>Bariny</a:t>
            </a:r>
          </a:p>
          <a:p>
            <a:pPr algn="ctr"/>
            <a:r>
              <a:rPr lang="sk-SK" b="1" dirty="0" smtClean="0">
                <a:solidFill>
                  <a:srgbClr val="1B25F5"/>
                </a:solidFill>
              </a:rPr>
              <a:t>6.ZŠ M. Rázusa </a:t>
            </a:r>
            <a:r>
              <a:rPr lang="sk-SK" dirty="0" smtClean="0"/>
              <a:t>= pripravený projekt, môže sa hneď začať stavať, možné vybudovanie 2018</a:t>
            </a:r>
            <a:endParaRPr lang="sk-SK" dirty="0" smtClean="0"/>
          </a:p>
          <a:p>
            <a:pPr algn="ctr"/>
            <a:r>
              <a:rPr lang="sk-SK" dirty="0" smtClean="0">
                <a:solidFill>
                  <a:srgbClr val="C00000"/>
                </a:solidFill>
              </a:rPr>
              <a:t>Bariny</a:t>
            </a:r>
            <a:r>
              <a:rPr lang="sk-SK" dirty="0" smtClean="0"/>
              <a:t> = Nakoľko </a:t>
            </a:r>
            <a:r>
              <a:rPr lang="sk-SK" dirty="0" smtClean="0"/>
              <a:t>je reálne vybudovanie 400 m dráhy na Barinách? Aký je rozpočet? Kedy dráha bude? </a:t>
            </a:r>
            <a:endParaRPr lang="sk-SK" dirty="0" smtClean="0"/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Nikto z mesta (primátorka, architekt,...) nám nedali odpoveď na tieto otázky. Štadión na Barinách je priorita č.3, č.4?</a:t>
            </a:r>
          </a:p>
          <a:p>
            <a:pPr algn="ctr"/>
            <a:r>
              <a:rPr lang="sk-SK" dirty="0" smtClean="0"/>
              <a:t>Koľko budeme čakať na 400 m dráhu? </a:t>
            </a:r>
            <a:r>
              <a:rPr lang="sk-SK" dirty="0" smtClean="0">
                <a:solidFill>
                  <a:schemeClr val="tx1"/>
                </a:solidFill>
              </a:rPr>
              <a:t>(3,4,5...10 rokov)...kým zaniknú všetky kluby?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128284" y="4066329"/>
            <a:ext cx="1512168" cy="3287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36000" rIns="0" rtlCol="0">
            <a:spAutoFit/>
          </a:bodyPr>
          <a:lstStyle/>
          <a:p>
            <a:r>
              <a:rPr lang="sk-SK" sz="1600" b="1" dirty="0" smtClean="0"/>
              <a:t>100% NEISTOTA</a:t>
            </a:r>
            <a:endParaRPr lang="sk-SK" sz="16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  <p:sp>
        <p:nvSpPr>
          <p:cNvPr id="14" name="Bublina v tvare zaobleného obdĺžnika 13"/>
          <p:cNvSpPr/>
          <p:nvPr/>
        </p:nvSpPr>
        <p:spPr>
          <a:xfrm>
            <a:off x="548156" y="5298949"/>
            <a:ext cx="2727920" cy="1083526"/>
          </a:xfrm>
          <a:prstGeom prst="wedgeRoundRectCallout">
            <a:avLst>
              <a:gd name="adj1" fmla="val 71526"/>
              <a:gd name="adj2" fmla="val -591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Prečo sa mesto zbavuje 1 lokality, kde je možné postaviť 400 m dráhu?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Obdĺžniková bublina 7"/>
          <p:cNvSpPr/>
          <p:nvPr/>
        </p:nvSpPr>
        <p:spPr>
          <a:xfrm>
            <a:off x="6300192" y="5298949"/>
            <a:ext cx="2016224" cy="1083525"/>
          </a:xfrm>
          <a:prstGeom prst="wedgeRectCallout">
            <a:avLst>
              <a:gd name="adj1" fmla="val -141470"/>
              <a:gd name="adj2" fmla="val 2309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rgbClr val="FF0000"/>
                </a:solidFill>
              </a:rPr>
              <a:t>Čo ak príde kríza? Nebudú ani Bariny ani 400 m na 6. ZŠ. Počíta s tým niekto – </a:t>
            </a:r>
            <a:r>
              <a:rPr lang="sk-SK" sz="1400" dirty="0" smtClean="0">
                <a:solidFill>
                  <a:schemeClr val="tx1"/>
                </a:solidFill>
              </a:rPr>
              <a:t>NIE!!!</a:t>
            </a:r>
            <a:endParaRPr lang="sk-SK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9552" y="260648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Prečo 400 m dráha pre ZVOLEN na Zlatom potoku?</a:t>
            </a:r>
            <a:endParaRPr lang="en-US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539552" y="98072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Hotový projekt – darovaný SAZ zadarmo (mesto šetrí 8 000€) pripravený na realizáciu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Možnosť organizovania </a:t>
            </a:r>
            <a:r>
              <a:rPr lang="sk-SK" b="1" dirty="0" smtClean="0"/>
              <a:t>oficiálnych atletických súťaží </a:t>
            </a:r>
            <a:r>
              <a:rPr lang="sk-SK" dirty="0" smtClean="0"/>
              <a:t>pre mládež – príchod ľudí do mesta – naviazanie ďalších príjmov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Využitie nielen pre </a:t>
            </a:r>
            <a:r>
              <a:rPr lang="sk-SK" b="1" dirty="0" smtClean="0"/>
              <a:t>720</a:t>
            </a:r>
            <a:r>
              <a:rPr lang="sk-SK" dirty="0" smtClean="0"/>
              <a:t> detí na 6. ZŠ, ale pre všetky školy v meste – organizácia okresných atletických súťaží.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Podpora 80 ročnej histórie atletiky</a:t>
            </a:r>
            <a:r>
              <a:rPr lang="sk-SK" dirty="0" smtClean="0"/>
              <a:t> v meste – viď. </a:t>
            </a:r>
            <a:r>
              <a:rPr lang="sk-SK" dirty="0"/>
              <a:t>ú</a:t>
            </a:r>
            <a:r>
              <a:rPr lang="sk-SK" dirty="0" smtClean="0"/>
              <a:t>spechy AK DANICA + vznik nových klubov. </a:t>
            </a:r>
            <a:r>
              <a:rPr lang="sk-SK" b="1" dirty="0" smtClean="0"/>
              <a:t>Majstri SR v družstvách starší žiaci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6438"/>
            <a:ext cx="3384376" cy="20906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57278"/>
            <a:ext cx="2847835" cy="211553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05" y="4703065"/>
            <a:ext cx="2750050" cy="187294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40" y="3446998"/>
            <a:ext cx="1177644" cy="211975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8476" y="174154"/>
            <a:ext cx="547688" cy="5905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37593" y="692696"/>
            <a:ext cx="641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Pretože 400 m dráha prináša hodnotu!!!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252" y="3645024"/>
            <a:ext cx="4706756" cy="2899227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Prečo 400 m dráha pre ZVOLEN na Zlatom potoku?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5536" y="836712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Existujúca podporná infraštruktúra (šatne, sprchy, náraďovňa)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3366FF"/>
                </a:solidFill>
              </a:rPr>
              <a:t>Správca areálu =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 napriek vyššej prvotnej investícií – nízke prevádzkové náklady na údržbu športoviska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3366FF"/>
                </a:solidFill>
              </a:rPr>
              <a:t>Zvýšenie reálnej pridanej hodnoty – podmienky na realizáciu školskej TV a súčasne vrcholovej športovej prípravy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Atletika – šport s najnižšími nákladmi na realizáciu, ekonomicky dostupný pre všetkých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3366FF"/>
                </a:solidFill>
              </a:rPr>
              <a:t>Zvýšenie kreditu mesta. Zvolen by sa dostal medzi TOP mestá v kvalite športovej infraštruktúry. A medzi </a:t>
            </a:r>
            <a:r>
              <a:rPr lang="sk-SK" b="1" dirty="0" smtClean="0">
                <a:solidFill>
                  <a:srgbClr val="3366FF"/>
                </a:solidFill>
              </a:rPr>
              <a:t>12 miest </a:t>
            </a:r>
            <a:r>
              <a:rPr lang="sk-SK" dirty="0" smtClean="0">
                <a:solidFill>
                  <a:srgbClr val="3366FF"/>
                </a:solidFill>
              </a:rPr>
              <a:t>v SR, ktoré majú 400 m atletickú dráhu. </a:t>
            </a:r>
            <a:r>
              <a:rPr lang="sk-SK" sz="2000" b="1" dirty="0" smtClean="0">
                <a:solidFill>
                  <a:srgbClr val="3366FF"/>
                </a:solidFill>
              </a:rPr>
              <a:t>Celoslovenský význam!!!</a:t>
            </a:r>
            <a:endParaRPr lang="sk-SK" sz="2000" dirty="0" smtClean="0">
              <a:solidFill>
                <a:srgbClr val="3366FF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540" y="1772816"/>
            <a:ext cx="1393121" cy="72008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39552" y="4145592"/>
            <a:ext cx="6696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3366FF"/>
                </a:solidFill>
              </a:rPr>
              <a:t>Slovenské 400-metrové atletické ovály s umelým povrchom a rok ich odovzdania do užívania – prehľad: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sk-SK" sz="1000" dirty="0" smtClean="0"/>
          </a:p>
          <a:p>
            <a:r>
              <a:rPr lang="sk-SK" sz="1400" i="1" dirty="0" smtClean="0"/>
              <a:t>Bratislava (Pasienky) 1970, 		</a:t>
            </a:r>
            <a:r>
              <a:rPr lang="sk-SK" sz="1400" i="1" dirty="0"/>
              <a:t> </a:t>
            </a:r>
            <a:r>
              <a:rPr lang="sk-SK" sz="1400" i="1" dirty="0" smtClean="0"/>
              <a:t>Trnava </a:t>
            </a:r>
            <a:r>
              <a:rPr lang="sk-SK" sz="1400" i="1" dirty="0"/>
              <a:t>2002</a:t>
            </a:r>
            <a:endParaRPr lang="sk-SK" sz="1400" i="1" dirty="0" smtClean="0"/>
          </a:p>
          <a:p>
            <a:r>
              <a:rPr lang="sk-SK" sz="1400" i="1" dirty="0" smtClean="0"/>
              <a:t>Banská Bystrica 1974,			</a:t>
            </a:r>
            <a:r>
              <a:rPr lang="sk-SK" sz="1400" i="1" dirty="0"/>
              <a:t> Nové Zámky 2005</a:t>
            </a:r>
            <a:r>
              <a:rPr lang="sk-SK" sz="1400" i="1" dirty="0" smtClean="0"/>
              <a:t> </a:t>
            </a:r>
          </a:p>
          <a:p>
            <a:r>
              <a:rPr lang="sk-SK" sz="1400" i="1" dirty="0" smtClean="0"/>
              <a:t>Košice 1990, 			 Bratislava (Mladá Garda) 2005</a:t>
            </a:r>
          </a:p>
          <a:p>
            <a:r>
              <a:rPr lang="sk-SK" sz="1400" i="1" dirty="0" smtClean="0"/>
              <a:t>Nitra 1991, 			</a:t>
            </a:r>
            <a:r>
              <a:rPr lang="sk-SK" sz="1400" i="1" dirty="0"/>
              <a:t> Nové Mesto Nad Váhom 2006</a:t>
            </a:r>
            <a:endParaRPr lang="sk-SK" sz="1400" i="1" dirty="0" smtClean="0"/>
          </a:p>
          <a:p>
            <a:r>
              <a:rPr lang="sk-SK" sz="1400" i="1" dirty="0" smtClean="0"/>
              <a:t>Dubnica nad Váhom 2001,		</a:t>
            </a:r>
            <a:r>
              <a:rPr lang="sk-SK" sz="1400" i="1" dirty="0"/>
              <a:t> </a:t>
            </a:r>
            <a:r>
              <a:rPr lang="sk-SK" sz="1400" i="1" dirty="0" smtClean="0"/>
              <a:t>Skalica </a:t>
            </a:r>
            <a:r>
              <a:rPr lang="sk-SK" sz="1400" i="1" dirty="0"/>
              <a:t>2014</a:t>
            </a:r>
            <a:r>
              <a:rPr lang="sk-SK" sz="1400" i="1" dirty="0" smtClean="0"/>
              <a:t>,	</a:t>
            </a:r>
          </a:p>
          <a:p>
            <a:r>
              <a:rPr lang="sk-SK" sz="1400" i="1" dirty="0"/>
              <a:t>Kysucké Nové Mesto 2015</a:t>
            </a:r>
            <a:r>
              <a:rPr lang="sk-SK" sz="1400" i="1" dirty="0" smtClean="0"/>
              <a:t>.		 Šamorín 2015</a:t>
            </a:r>
          </a:p>
          <a:p>
            <a:endParaRPr lang="sk-SK" sz="1400" b="1" dirty="0" smtClean="0">
              <a:solidFill>
                <a:srgbClr val="FF0000"/>
              </a:solidFill>
            </a:endParaRPr>
          </a:p>
          <a:p>
            <a:r>
              <a:rPr lang="sk-SK" sz="1400" b="1" dirty="0" smtClean="0">
                <a:solidFill>
                  <a:srgbClr val="FF0000"/>
                </a:solidFill>
              </a:rPr>
              <a:t>           V Čechách je 126 atletických dráh s 400 metrovým oválom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!!! </a:t>
            </a:r>
            <a:r>
              <a:rPr lang="sk-SK" sz="1400" b="1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680" y="246162"/>
            <a:ext cx="547688" cy="5905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8920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539552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u="sng" dirty="0" smtClean="0"/>
              <a:t>Prečo 400 m dráha na Zlatom potoku?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476672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Prečo 400 m dráha pre ZVOLEN na Zlatom potoku?</a:t>
            </a:r>
            <a:endParaRPr lang="en-US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539552" y="12687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Zvýšenie bezpečnosti a ochrany zdravia detí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Skultúrnenie prostredia okolia pre obyvateľov – (momentálne hrôza, rozbité, zdevastované).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57" y="2531808"/>
            <a:ext cx="2328149" cy="16203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78" y="4509120"/>
            <a:ext cx="2668756" cy="177739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12" y="2531808"/>
            <a:ext cx="1507144" cy="226297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2" y="2567646"/>
            <a:ext cx="2212535" cy="165958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9" y="4383752"/>
            <a:ext cx="2189888" cy="1458466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0" y="5619659"/>
            <a:ext cx="1416084" cy="943112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89" y="5057965"/>
            <a:ext cx="1808107" cy="1204199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8476" y="374209"/>
            <a:ext cx="547688" cy="59055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46" y="2469089"/>
            <a:ext cx="1164268" cy="174815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31" y="4383752"/>
            <a:ext cx="1101333" cy="1745771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3468" y="1089893"/>
            <a:ext cx="1383142" cy="1127005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6804248" y="652534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P. Hanzel, </a:t>
            </a:r>
            <a:r>
              <a:rPr lang="sk-SK" sz="800" dirty="0" err="1" smtClean="0"/>
              <a:t>D.Sokolíková</a:t>
            </a:r>
            <a:r>
              <a:rPr lang="sk-SK" sz="800" dirty="0" smtClean="0"/>
              <a:t>, Zvolen, 29.6.2017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28365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95536" y="476672"/>
            <a:ext cx="77768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Nevýhody 300 m atletickej dráhy</a:t>
            </a:r>
            <a:endParaRPr lang="en-US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8494"/>
            <a:ext cx="660442" cy="69646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7504" y="1052736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Nemožnosť organizovať oficiálne preteky - ide o neštandardný rozmer – tzv. </a:t>
            </a:r>
            <a:r>
              <a:rPr lang="sk-SK" dirty="0" err="1" smtClean="0"/>
              <a:t>mačko</a:t>
            </a:r>
            <a:r>
              <a:rPr lang="sk-SK" dirty="0" smtClean="0"/>
              <a:t>-pes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Strata jednej z možností využitia - možné použitie dráhy len na tréning.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Skresľovanie dosiahnutých výsledkov </a:t>
            </a:r>
            <a:r>
              <a:rPr lang="sk-SK" dirty="0" smtClean="0"/>
              <a:t>detí, ich znevýhodňovanie (inak sa behá na 300m dráhe – iné náklony, nájazdy do zákrut, rovinky, atď.)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Zahodenie existujúceho projektu do koša – </a:t>
            </a:r>
            <a:r>
              <a:rPr lang="sk-SK" dirty="0" err="1" smtClean="0"/>
              <a:t>viacnáklady</a:t>
            </a:r>
            <a:r>
              <a:rPr lang="sk-SK" dirty="0" smtClean="0"/>
              <a:t> na prepracovanie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Neurčitosť a neistota vybudovania 400 m oválu vo ZV na Barinách.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3419872" y="3884855"/>
            <a:ext cx="49685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Ako keby futbalistom postavili ihrisko mimo oficiálnych rozmerov = hrať sa na ňom futbal dá, ale oficiálny zápas si nikdy nezahrajú.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611560" y="3884855"/>
            <a:ext cx="23762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Mrhanie pridanou hodnotou projektu</a:t>
            </a:r>
            <a:endParaRPr lang="sk-SK" b="1" dirty="0"/>
          </a:p>
        </p:txBody>
      </p:sp>
      <p:sp>
        <p:nvSpPr>
          <p:cNvPr id="8" name="Šípka doprava 7"/>
          <p:cNvSpPr/>
          <p:nvPr/>
        </p:nvSpPr>
        <p:spPr>
          <a:xfrm>
            <a:off x="2987824" y="4028871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83568" y="5301208"/>
            <a:ext cx="78488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300 m ovál = trénovať sa môže, ale oficiálne si preteky na ňom nikto nezabehá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876256" y="652534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Peter </a:t>
            </a:r>
            <a:r>
              <a:rPr lang="sk-SK" sz="800" dirty="0" smtClean="0"/>
              <a:t>Hanzel, Danica </a:t>
            </a:r>
            <a:r>
              <a:rPr lang="sk-SK" sz="800" dirty="0" err="1" smtClean="0"/>
              <a:t>Sokolíková</a:t>
            </a:r>
            <a:r>
              <a:rPr lang="sk-SK" sz="800" dirty="0" smtClean="0"/>
              <a:t>, Miroslav </a:t>
            </a:r>
            <a:r>
              <a:rPr lang="sk-SK" sz="800" dirty="0" err="1" smtClean="0"/>
              <a:t>Sližik</a:t>
            </a:r>
            <a:r>
              <a:rPr lang="sk-SK" sz="800" dirty="0" smtClean="0"/>
              <a:t>, </a:t>
            </a:r>
            <a:r>
              <a:rPr lang="sk-SK" sz="800" dirty="0" smtClean="0"/>
              <a:t>Zvolen, 2017</a:t>
            </a:r>
            <a:endParaRPr lang="sk-SK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476672"/>
            <a:ext cx="77768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i="1" dirty="0" smtClean="0"/>
              <a:t>Spoločne hľadajme cestu ako reálne zrealizovať 400 m dráhu vo ZVOLENE. </a:t>
            </a:r>
            <a:endParaRPr lang="en-US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1268760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Koľko je možné vyčleniť z rozpočtu mesta na realizáciu projektu nad sumu 483 tis.€? </a:t>
            </a:r>
            <a:r>
              <a:rPr lang="sk-SK" dirty="0" smtClean="0">
                <a:solidFill>
                  <a:srgbClr val="FF0000"/>
                </a:solidFill>
              </a:rPr>
              <a:t>Mesto nie je schopné nad túto sumu vyčleniť prostriedky? Hľadajme rezervy v rozpočte!!!</a:t>
            </a: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Oslovenie súkromných firiem a podnikateľov pre možnosť dofinancovania projektu 400m – chýbajúcich cca 200 000€. </a:t>
            </a:r>
            <a:r>
              <a:rPr lang="sk-SK" dirty="0" smtClean="0">
                <a:solidFill>
                  <a:srgbClr val="3366FF"/>
                </a:solidFill>
              </a:rPr>
              <a:t>Continental, </a:t>
            </a:r>
            <a:r>
              <a:rPr lang="sk-SK" dirty="0" err="1" smtClean="0">
                <a:solidFill>
                  <a:srgbClr val="3366FF"/>
                </a:solidFill>
              </a:rPr>
              <a:t>Willing</a:t>
            </a:r>
            <a:r>
              <a:rPr lang="sk-SK" dirty="0" smtClean="0">
                <a:solidFill>
                  <a:srgbClr val="3366FF"/>
                </a:solidFill>
              </a:rPr>
              <a:t>, Osivo, Doprastav, </a:t>
            </a:r>
            <a:r>
              <a:rPr lang="sk-SK" dirty="0" err="1" smtClean="0">
                <a:solidFill>
                  <a:srgbClr val="3366FF"/>
                </a:solidFill>
              </a:rPr>
              <a:t>Pneu</a:t>
            </a:r>
            <a:r>
              <a:rPr lang="sk-SK" dirty="0" smtClean="0">
                <a:solidFill>
                  <a:srgbClr val="3366FF"/>
                </a:solidFill>
              </a:rPr>
              <a:t> DT + iné...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 možné nájsť úspory v projekte – čo nie je </a:t>
            </a:r>
            <a:r>
              <a:rPr lang="sk-SK" dirty="0" err="1" smtClean="0"/>
              <a:t>nevynutné</a:t>
            </a:r>
            <a:r>
              <a:rPr lang="sk-SK" dirty="0" smtClean="0"/>
              <a:t> môže sa vynechať (niektoré sektory). </a:t>
            </a:r>
            <a:r>
              <a:rPr lang="sk-SK" dirty="0" smtClean="0">
                <a:solidFill>
                  <a:srgbClr val="3366FF"/>
                </a:solidFill>
              </a:rPr>
              <a:t>Áno – ušetrenie elimináciou nie nutne nevyhnutných sektorov – vodná priekopa, skok o </a:t>
            </a:r>
            <a:r>
              <a:rPr lang="sk-SK" dirty="0" err="1" smtClean="0">
                <a:solidFill>
                  <a:srgbClr val="3366FF"/>
                </a:solidFill>
              </a:rPr>
              <a:t>tyči,disk</a:t>
            </a:r>
            <a:r>
              <a:rPr lang="sk-SK" dirty="0" smtClean="0">
                <a:solidFill>
                  <a:srgbClr val="3366FF"/>
                </a:solidFill>
              </a:rPr>
              <a:t>,...(</a:t>
            </a:r>
            <a:r>
              <a:rPr lang="sk-SK" b="1" dirty="0" smtClean="0">
                <a:solidFill>
                  <a:srgbClr val="3366FF"/>
                </a:solidFill>
              </a:rPr>
              <a:t>50 000€</a:t>
            </a:r>
            <a:r>
              <a:rPr lang="sk-SK" dirty="0" smtClean="0">
                <a:solidFill>
                  <a:srgbClr val="3366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>
              <a:solidFill>
                <a:srgbClr val="336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Prejsť si náklady vo výkaze nákladov – sú reálne? Je možné použiť v niektorých častiach lacnejšie materiály pri </a:t>
            </a:r>
            <a:r>
              <a:rPr lang="sk-SK" dirty="0" err="1" smtClean="0"/>
              <a:t>zachovní</a:t>
            </a:r>
            <a:r>
              <a:rPr lang="sk-SK" dirty="0" smtClean="0"/>
              <a:t> kvality?</a:t>
            </a:r>
          </a:p>
          <a:p>
            <a:r>
              <a:rPr lang="sk-SK" dirty="0" smtClean="0">
                <a:solidFill>
                  <a:srgbClr val="3366FF"/>
                </a:solidFill>
              </a:rPr>
              <a:t>     Áno šetrenie v projekte – elektrika, zatrávnenie,... </a:t>
            </a:r>
            <a:r>
              <a:rPr lang="sk-SK" b="1" dirty="0" smtClean="0">
                <a:solidFill>
                  <a:srgbClr val="3366FF"/>
                </a:solidFill>
              </a:rPr>
              <a:t>(82 000€)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Prefinancovanie</a:t>
            </a:r>
            <a:r>
              <a:rPr lang="sk-SK" dirty="0" smtClean="0"/>
              <a:t> z EU</a:t>
            </a:r>
            <a:r>
              <a:rPr lang="sk-SK" dirty="0"/>
              <a:t>, štátu: </a:t>
            </a:r>
            <a:r>
              <a:rPr lang="sk-SK" dirty="0">
                <a:solidFill>
                  <a:srgbClr val="3366FF"/>
                </a:solidFill>
                <a:hlinkClick r:id="rId2"/>
              </a:rPr>
              <a:t>https://www.minedu.sk/rezort-skolstva-podpori-sportovu-infrastrukturu-na-slovensku-sumou-325-mil-eur</a:t>
            </a:r>
            <a:r>
              <a:rPr lang="sk-SK" dirty="0" smtClean="0">
                <a:solidFill>
                  <a:srgbClr val="3366FF"/>
                </a:solidFill>
                <a:hlinkClick r:id="rId2"/>
              </a:rPr>
              <a:t>/</a:t>
            </a:r>
            <a:endParaRPr lang="sk-SK" dirty="0" smtClean="0"/>
          </a:p>
          <a:p>
            <a:endParaRPr lang="sk-SK" dirty="0" smtClean="0"/>
          </a:p>
        </p:txBody>
      </p:sp>
      <p:sp>
        <p:nvSpPr>
          <p:cNvPr id="9" name="BlokTextu 8"/>
          <p:cNvSpPr txBox="1"/>
          <p:nvPr/>
        </p:nvSpPr>
        <p:spPr>
          <a:xfrm>
            <a:off x="6804248" y="652534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P. Hanzel, </a:t>
            </a:r>
            <a:r>
              <a:rPr lang="sk-SK" sz="800" dirty="0" err="1" smtClean="0"/>
              <a:t>D.Sokolíková</a:t>
            </a:r>
            <a:r>
              <a:rPr lang="sk-SK" sz="800" dirty="0" smtClean="0"/>
              <a:t>, Zvolen, 29.6.2017</a:t>
            </a:r>
            <a:endParaRPr lang="sk-SK" sz="800" dirty="0"/>
          </a:p>
        </p:txBody>
      </p:sp>
      <p:sp>
        <p:nvSpPr>
          <p:cNvPr id="5" name="BlokTextu 4"/>
          <p:cNvSpPr txBox="1"/>
          <p:nvPr/>
        </p:nvSpPr>
        <p:spPr>
          <a:xfrm>
            <a:off x="7004272" y="2492896"/>
            <a:ext cx="187220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ZAČALO – predbežný prísľub 20 000€</a:t>
            </a:r>
            <a:endParaRPr lang="sk-SK" sz="1400" dirty="0"/>
          </a:p>
        </p:txBody>
      </p:sp>
      <p:sp>
        <p:nvSpPr>
          <p:cNvPr id="8" name="BlokTextu 7"/>
          <p:cNvSpPr txBox="1"/>
          <p:nvPr/>
        </p:nvSpPr>
        <p:spPr>
          <a:xfrm>
            <a:off x="7744852" y="3554813"/>
            <a:ext cx="114312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50 000€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7733353" y="4950943"/>
            <a:ext cx="107111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82 000€</a:t>
            </a:r>
            <a:endParaRPr lang="sk-SK" sz="2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931816" y="6002124"/>
            <a:ext cx="316835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>
              <a:defRPr sz="28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sk-SK" dirty="0"/>
              <a:t>SPOLU = 152 000 € </a:t>
            </a:r>
          </a:p>
        </p:txBody>
      </p:sp>
    </p:spTree>
    <p:extLst>
      <p:ext uri="{BB962C8B-B14F-4D97-AF65-F5344CB8AC3E}">
        <p14:creationId xmlns:p14="http://schemas.microsoft.com/office/powerpoint/2010/main" val="31989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956</Words>
  <Application>Microsoft Office PowerPoint</Application>
  <PresentationFormat>Prezentácia na obrazovke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Monotype Corsiva</vt:lpstr>
      <vt:lpstr>Trebuchet MS</vt:lpstr>
      <vt:lpstr>Wingdings</vt:lpstr>
      <vt:lpstr>Wingdings 3</vt:lpstr>
      <vt:lpstr>Fazeta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Continental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tsqs07</dc:creator>
  <cp:lastModifiedBy>Hanzel, Peter</cp:lastModifiedBy>
  <cp:revision>127</cp:revision>
  <dcterms:created xsi:type="dcterms:W3CDTF">2006-12-11T13:58:24Z</dcterms:created>
  <dcterms:modified xsi:type="dcterms:W3CDTF">2017-10-25T17:42:29Z</dcterms:modified>
</cp:coreProperties>
</file>